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6" r:id="rId2"/>
    <p:sldId id="287" r:id="rId3"/>
    <p:sldId id="327" r:id="rId4"/>
    <p:sldId id="338" r:id="rId5"/>
    <p:sldId id="339" r:id="rId6"/>
    <p:sldId id="340" r:id="rId7"/>
    <p:sldId id="341" r:id="rId8"/>
    <p:sldId id="344" r:id="rId9"/>
    <p:sldId id="307" r:id="rId10"/>
    <p:sldId id="309" r:id="rId11"/>
    <p:sldId id="345" r:id="rId12"/>
    <p:sldId id="342" r:id="rId13"/>
    <p:sldId id="343" r:id="rId14"/>
    <p:sldId id="288" r:id="rId15"/>
    <p:sldId id="335" r:id="rId16"/>
    <p:sldId id="321" r:id="rId17"/>
    <p:sldId id="328" r:id="rId18"/>
    <p:sldId id="326" r:id="rId19"/>
    <p:sldId id="346" r:id="rId20"/>
    <p:sldId id="347" r:id="rId21"/>
    <p:sldId id="349" r:id="rId22"/>
    <p:sldId id="350" r:id="rId23"/>
    <p:sldId id="293" r:id="rId2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굴림" panose="020B0600000101010101" pitchFamily="34" charset="-127"/>
      <p:regular r:id="rId28"/>
    </p:embeddedFont>
    <p:embeddedFont>
      <p:font typeface="-윤고딕330" panose="020B0604020202020204" charset="-127"/>
      <p:regular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Helvetica" panose="020B060402020202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B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5" autoAdjust="0"/>
    <p:restoredTop sz="83993" autoAdjust="0"/>
  </p:normalViewPr>
  <p:slideViewPr>
    <p:cSldViewPr>
      <p:cViewPr varScale="1">
        <p:scale>
          <a:sx n="98" d="100"/>
          <a:sy n="98" d="100"/>
        </p:scale>
        <p:origin x="172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7BFED-0967-4E81-9DD6-0AB30F8C4E90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646A-02CC-45C2-84B8-75C1AD107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8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90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3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500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31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2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07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90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6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5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68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14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5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8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7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32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0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0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9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3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9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8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56CD9-6672-42C6-BCFB-2EDC96623591}" type="datetimeFigureOut">
              <a:rPr lang="ko-KR" altLang="en-US" smtClean="0"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11760" y="2008357"/>
            <a:ext cx="46895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altLang="ko-KR" sz="6000" dirty="0" smtClean="0"/>
              <a:t>erm </a:t>
            </a:r>
            <a:r>
              <a:rPr lang="en-US" altLang="ko-KR" sz="6000" b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altLang="ko-KR" sz="6000" dirty="0" smtClean="0"/>
              <a:t>roject</a:t>
            </a:r>
            <a:endParaRPr lang="en-US" altLang="ko-KR" sz="60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63950"/>
              </p:ext>
            </p:extLst>
          </p:nvPr>
        </p:nvGraphicFramePr>
        <p:xfrm>
          <a:off x="2699792" y="4509121"/>
          <a:ext cx="5486016" cy="3011526"/>
        </p:xfrm>
        <a:graphic>
          <a:graphicData uri="http://schemas.openxmlformats.org/drawingml/2006/table">
            <a:tbl>
              <a:tblPr/>
              <a:tblGrid>
                <a:gridCol w="2455340"/>
                <a:gridCol w="3030676"/>
              </a:tblGrid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2321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Class 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Physical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System Modeling and Control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Instructor :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Prof.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Park, </a:t>
                      </a:r>
                      <a:r>
                        <a:rPr lang="en-US" sz="1200" kern="0" spc="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Kyi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Hwan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Members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20151049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최윤정</a:t>
                      </a:r>
                      <a:endParaRPr lang="en-US" sz="12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20151160 Abdullah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Tahir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35696" y="3205862"/>
            <a:ext cx="615727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/>
              <a:t>DC Motor </a:t>
            </a:r>
            <a:r>
              <a:rPr lang="en-US" altLang="ko-KR" sz="2300" dirty="0" smtClean="0"/>
              <a:t>Position Control Using Analog Controller (Lead-Lag Compensator)</a:t>
            </a:r>
            <a:endParaRPr lang="en-US" altLang="ko-KR" sz="23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95936" y="6447251"/>
            <a:ext cx="4608512" cy="6085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95936" y="4869160"/>
            <a:ext cx="4608512" cy="0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51520" y="226083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2015.06.29(Mon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3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6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Motor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5554" y="1384515"/>
            <a:ext cx="25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Theoretical Analysis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60854" y="1753847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 smtClean="0"/>
              <a:t>Open Loop</a:t>
            </a:r>
            <a:endParaRPr lang="ko-KR" altLang="en-US" u="sng" dirty="0"/>
          </a:p>
        </p:txBody>
      </p:sp>
      <p:pic>
        <p:nvPicPr>
          <p:cNvPr id="34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042" y="1422144"/>
            <a:ext cx="1657350" cy="1200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40" y="2780928"/>
            <a:ext cx="4800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749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Motor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5554" y="1384515"/>
            <a:ext cx="252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Theoretical Analysis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32781"/>
            <a:ext cx="478155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384515"/>
            <a:ext cx="16764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6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Motor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5554" y="1384515"/>
            <a:ext cx="720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Experimental Analysis using FRA (Frequency Response Analyzer)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0" y="2407306"/>
            <a:ext cx="6179288" cy="33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6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Motor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5554" y="1384515"/>
            <a:ext cx="7296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FRA (Frequency Response Analyzer) results analysis using </a:t>
            </a:r>
            <a:r>
              <a:rPr lang="en-US" altLang="ko-KR" dirty="0" err="1" smtClean="0"/>
              <a:t>Matlab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85156"/>
            <a:ext cx="4743450" cy="3848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428" y="1916048"/>
            <a:ext cx="16097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38621" y="2924944"/>
            <a:ext cx="3561533" cy="636071"/>
            <a:chOff x="3923928" y="2987854"/>
            <a:chExt cx="3561533" cy="636071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3441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solidFill>
                    <a:srgbClr val="C00000"/>
                  </a:solidFill>
                </a:rPr>
                <a:t>Lead-Lag Compensator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Lead-Lag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2" y="1988840"/>
            <a:ext cx="4192498" cy="3368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32" y="1988840"/>
            <a:ext cx="4204238" cy="3321348"/>
          </a:xfrm>
          <a:prstGeom prst="rect">
            <a:avLst/>
          </a:prstGeom>
        </p:spPr>
      </p:pic>
      <p:sp>
        <p:nvSpPr>
          <p:cNvPr id="10" name="직사각형 29"/>
          <p:cNvSpPr/>
          <p:nvPr/>
        </p:nvSpPr>
        <p:spPr>
          <a:xfrm>
            <a:off x="465554" y="1384515"/>
            <a:ext cx="2221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Motor Closed Loop</a:t>
            </a:r>
            <a:endParaRPr lang="ko-KR" altLang="en-US" dirty="0"/>
          </a:p>
        </p:txBody>
      </p:sp>
      <p:sp>
        <p:nvSpPr>
          <p:cNvPr id="11" name="직사각형 29"/>
          <p:cNvSpPr/>
          <p:nvPr/>
        </p:nvSpPr>
        <p:spPr>
          <a:xfrm>
            <a:off x="5436096" y="1384515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Compensated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0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Lead-Lag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1533525"/>
            <a:ext cx="46672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Lead-Lag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528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Comparison in Frequency Domain [Bode Plot]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1495425"/>
            <a:ext cx="47053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Lead-Lag 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Compensator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3632223" y="195474"/>
            <a:ext cx="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Circuit</a:t>
            </a:r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1" y="1272899"/>
            <a:ext cx="3914625" cy="2320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296" y="4050158"/>
            <a:ext cx="3334593" cy="252397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6987" y="4000801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Calculate the value of parameters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44087" y="4342366"/>
            <a:ext cx="2051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C1 = C2 =0.1uF</a:t>
            </a:r>
          </a:p>
          <a:p>
            <a:r>
              <a:rPr lang="en-US" altLang="ko-KR" dirty="0" smtClean="0"/>
              <a:t>R1 </a:t>
            </a:r>
            <a:r>
              <a:rPr lang="en-US" altLang="ko-KR" dirty="0"/>
              <a:t>= </a:t>
            </a:r>
            <a:r>
              <a:rPr lang="en-US" altLang="ko-KR" dirty="0" smtClean="0"/>
              <a:t>12658 </a:t>
            </a:r>
            <a:r>
              <a:rPr lang="el-GR" altLang="ko-KR" dirty="0" smtClean="0"/>
              <a:t>Ω</a:t>
            </a:r>
            <a:endParaRPr lang="en-US" altLang="ko-KR" dirty="0"/>
          </a:p>
          <a:p>
            <a:r>
              <a:rPr lang="en-US" altLang="ko-KR" dirty="0"/>
              <a:t>R2 = </a:t>
            </a:r>
            <a:r>
              <a:rPr lang="en-US" altLang="ko-KR" dirty="0" smtClean="0"/>
              <a:t>116989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R3 = </a:t>
            </a:r>
            <a:r>
              <a:rPr lang="en-US" altLang="ko-KR" dirty="0" smtClean="0"/>
              <a:t>84429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R4 = </a:t>
            </a:r>
            <a:r>
              <a:rPr lang="en-US" altLang="ko-KR" dirty="0" smtClean="0"/>
              <a:t>59664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R5 = </a:t>
            </a:r>
            <a:r>
              <a:rPr lang="en-US" altLang="ko-KR" dirty="0" smtClean="0"/>
              <a:t>1000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R6 = </a:t>
            </a:r>
            <a:r>
              <a:rPr lang="en-US" altLang="ko-KR" dirty="0" smtClean="0"/>
              <a:t>46880</a:t>
            </a:r>
            <a:r>
              <a:rPr lang="el-GR" altLang="ko-KR" dirty="0"/>
              <a:t> Ω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23" y="1899950"/>
            <a:ext cx="1114425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423" y="2249445"/>
            <a:ext cx="685800" cy="40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423" y="2694190"/>
            <a:ext cx="638175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423" y="3005585"/>
            <a:ext cx="1238250" cy="23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423" y="3288407"/>
            <a:ext cx="1447800" cy="428625"/>
          </a:xfrm>
          <a:prstGeom prst="rect">
            <a:avLst/>
          </a:prstGeom>
        </p:spPr>
      </p:pic>
      <p:pic>
        <p:nvPicPr>
          <p:cNvPr id="27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8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052736"/>
            <a:ext cx="3034686" cy="859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987" y="764704"/>
            <a:ext cx="8635493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2452" y="3228945"/>
            <a:ext cx="2094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Current </a:t>
            </a:r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Amplifier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11141" y="332656"/>
            <a:ext cx="7393726" cy="0"/>
          </a:xfrm>
          <a:prstGeom prst="line">
            <a:avLst/>
          </a:prstGeom>
          <a:ln w="19050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11141" y="6564215"/>
            <a:ext cx="7393726" cy="0"/>
          </a:xfrm>
          <a:prstGeom prst="line">
            <a:avLst/>
          </a:prstGeom>
          <a:ln w="3175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27537" y="3091257"/>
            <a:ext cx="770063" cy="512960"/>
            <a:chOff x="3923928" y="2987854"/>
            <a:chExt cx="770063" cy="512960"/>
          </a:xfrm>
        </p:grpSpPr>
        <p:sp>
          <p:nvSpPr>
            <p:cNvPr id="29" name="TextBox 28"/>
            <p:cNvSpPr txBox="1"/>
            <p:nvPr/>
          </p:nvSpPr>
          <p:spPr>
            <a:xfrm>
              <a:off x="3923928" y="298785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44454" y="3162260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Plant</a:t>
              </a:r>
              <a:endParaRPr lang="en-US" altLang="ko-KR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11141" y="3681161"/>
            <a:ext cx="2464309" cy="512960"/>
            <a:chOff x="3923928" y="2987854"/>
            <a:chExt cx="2464309" cy="512960"/>
          </a:xfrm>
        </p:grpSpPr>
        <p:sp>
          <p:nvSpPr>
            <p:cNvPr id="38" name="TextBox 37"/>
            <p:cNvSpPr txBox="1"/>
            <p:nvPr/>
          </p:nvSpPr>
          <p:spPr>
            <a:xfrm>
              <a:off x="3923928" y="298785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44454" y="3162260"/>
              <a:ext cx="23437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Lead Lag Compensator</a:t>
              </a:r>
              <a:endParaRPr lang="en-US" altLang="ko-KR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0458" y="495773"/>
            <a:ext cx="272504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900" dirty="0">
                <a:solidFill>
                  <a:srgbClr val="C00000"/>
                </a:solidFill>
              </a:rPr>
              <a:t>Contents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936007" y="1758658"/>
            <a:ext cx="1159385" cy="1311668"/>
            <a:chOff x="3923928" y="2987854"/>
            <a:chExt cx="1159385" cy="1311668"/>
          </a:xfrm>
        </p:grpSpPr>
        <p:sp>
          <p:nvSpPr>
            <p:cNvPr id="37" name="TextBox 36"/>
            <p:cNvSpPr txBox="1"/>
            <p:nvPr/>
          </p:nvSpPr>
          <p:spPr>
            <a:xfrm>
              <a:off x="3923928" y="298785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4246" y="3960968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16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Overview</a:t>
              </a:r>
              <a:endParaRPr lang="en-US" altLang="ko-KR" sz="16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56325" y="4641352"/>
            <a:ext cx="138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solidFill>
                  <a:srgbClr val="C00000"/>
                </a:solidFill>
              </a:rPr>
              <a:t>Current Amp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872" y="5400265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solidFill>
                  <a:srgbClr val="C00000"/>
                </a:solidFill>
              </a:rPr>
              <a:t>Videos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5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479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Current Amp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0" y="1988840"/>
            <a:ext cx="8097380" cy="4286848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5940152" y="2636912"/>
            <a:ext cx="0" cy="21602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9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770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Video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1557" y="126876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0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770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Video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l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276" y="1340768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3379" y="3162260"/>
            <a:ext cx="1397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Thank You</a:t>
            </a:r>
            <a:endParaRPr lang="ko-KR" altLang="en-US" sz="2000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Overview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2624111" y="19547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</a:t>
            </a:r>
            <a:endParaRPr lang="ko-KR" altLang="en-US" dirty="0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64820" y="2428077"/>
            <a:ext cx="387708" cy="402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575100" y="4077072"/>
            <a:ext cx="1077020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Incremental Encoder Feedback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705141" y="2201885"/>
            <a:ext cx="1555625" cy="936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rgbClr val="00B05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74762" y="2409141"/>
            <a:ext cx="504056" cy="537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138" y="2420888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1226790" y="2947070"/>
            <a:ext cx="3348310" cy="14163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42004" y="2585428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943887" y="2862911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419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Block diagram of </a:t>
            </a:r>
            <a:r>
              <a:rPr lang="en-US" altLang="ko-KR" dirty="0" smtClean="0"/>
              <a:t>complete </a:t>
            </a:r>
            <a:r>
              <a:rPr lang="en-US" altLang="ko-KR" dirty="0"/>
              <a:t>system </a:t>
            </a:r>
            <a:endParaRPr lang="ko-KR" altLang="en-US" dirty="0"/>
          </a:p>
        </p:txBody>
      </p:sp>
      <p:cxnSp>
        <p:nvCxnSpPr>
          <p:cNvPr id="5" name="Straight Arrow Connector 4"/>
          <p:cNvCxnSpPr>
            <a:endCxn id="43" idx="2"/>
          </p:cNvCxnSpPr>
          <p:nvPr/>
        </p:nvCxnSpPr>
        <p:spPr>
          <a:xfrm flipH="1" flipV="1">
            <a:off x="2482954" y="3138286"/>
            <a:ext cx="492273" cy="23706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2"/>
          </p:cNvCxnSpPr>
          <p:nvPr/>
        </p:nvCxnSpPr>
        <p:spPr>
          <a:xfrm flipH="1" flipV="1">
            <a:off x="3758674" y="2830177"/>
            <a:ext cx="755833" cy="264496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42"/>
          <p:cNvSpPr/>
          <p:nvPr/>
        </p:nvSpPr>
        <p:spPr>
          <a:xfrm>
            <a:off x="385151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7030A0"/>
                </a:solidFill>
              </a:rPr>
              <a:t>Subtractor</a:t>
            </a:r>
            <a:endParaRPr lang="en-US" altLang="ko-KR" sz="1200" dirty="0" smtClean="0">
              <a:solidFill>
                <a:srgbClr val="7030A0"/>
              </a:solidFill>
            </a:endParaRPr>
          </a:p>
        </p:txBody>
      </p:sp>
      <p:sp>
        <p:nvSpPr>
          <p:cNvPr id="44" name="직사각형 42"/>
          <p:cNvSpPr/>
          <p:nvPr/>
        </p:nvSpPr>
        <p:spPr>
          <a:xfrm>
            <a:off x="2132602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Lead-Lag Compensator</a:t>
            </a:r>
          </a:p>
        </p:txBody>
      </p:sp>
      <p:sp>
        <p:nvSpPr>
          <p:cNvPr id="45" name="직사각형 42"/>
          <p:cNvSpPr/>
          <p:nvPr/>
        </p:nvSpPr>
        <p:spPr>
          <a:xfrm>
            <a:off x="6829625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Armature Controlled Brushed DC Motor</a:t>
            </a:r>
          </a:p>
        </p:txBody>
      </p:sp>
      <p:sp>
        <p:nvSpPr>
          <p:cNvPr id="47" name="직사각형 42"/>
          <p:cNvSpPr/>
          <p:nvPr/>
        </p:nvSpPr>
        <p:spPr>
          <a:xfrm>
            <a:off x="4139952" y="5506734"/>
            <a:ext cx="1512168" cy="61025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Current Amplifier with Unity Gain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694789" y="3502209"/>
            <a:ext cx="837923" cy="20002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386342" y="3016865"/>
            <a:ext cx="404469" cy="24821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9"/>
          <p:cNvPicPr>
            <a:picLocks noChangeAspect="1"/>
          </p:cNvPicPr>
          <p:nvPr/>
        </p:nvPicPr>
        <p:blipFill rotWithShape="1">
          <a:blip r:embed="rId3"/>
          <a:srcRect l="16106" r="36075"/>
          <a:stretch/>
        </p:blipFill>
        <p:spPr>
          <a:xfrm>
            <a:off x="1740208" y="2245618"/>
            <a:ext cx="151216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63" y="2227617"/>
            <a:ext cx="4529810" cy="1051053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endCxn id="41" idx="3"/>
          </p:cNvCxnSpPr>
          <p:nvPr/>
        </p:nvCxnSpPr>
        <p:spPr>
          <a:xfrm flipH="1" flipV="1">
            <a:off x="5652120" y="4363404"/>
            <a:ext cx="24482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8100392" y="2649650"/>
            <a:ext cx="0" cy="1713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5" name="직선 화살표 연결선 1024"/>
          <p:cNvCxnSpPr>
            <a:stCxn id="8" idx="6"/>
            <a:endCxn id="43" idx="1"/>
          </p:cNvCxnSpPr>
          <p:nvPr/>
        </p:nvCxnSpPr>
        <p:spPr>
          <a:xfrm flipV="1">
            <a:off x="1478818" y="2670086"/>
            <a:ext cx="226323" cy="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직선 화살표 연결선 1033"/>
          <p:cNvCxnSpPr/>
          <p:nvPr/>
        </p:nvCxnSpPr>
        <p:spPr>
          <a:xfrm>
            <a:off x="620484" y="2636912"/>
            <a:ext cx="351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42"/>
          <p:cNvSpPr/>
          <p:nvPr/>
        </p:nvSpPr>
        <p:spPr>
          <a:xfrm>
            <a:off x="4079124" y="2066151"/>
            <a:ext cx="4539885" cy="14360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rgbClr val="7030A0"/>
              </a:solidFill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212772" y="2636912"/>
            <a:ext cx="351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5" grpId="0" animBg="1"/>
      <p:bldP spid="47" grpId="0" animBg="1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890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System Modules</a:t>
            </a:r>
          </a:p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Explanation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2624111" y="195474"/>
            <a:ext cx="328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 -&gt; </a:t>
            </a:r>
            <a:r>
              <a:rPr lang="en-US" altLang="ko-KR" dirty="0" err="1" smtClean="0"/>
              <a:t>Substractor</a:t>
            </a:r>
            <a:endParaRPr lang="ko-KR" altLang="en-US" dirty="0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61573" y="2412198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504209" y="2073909"/>
            <a:ext cx="860996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Current</a:t>
            </a: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05789" y="2109530"/>
            <a:ext cx="860996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609645" y="3021917"/>
            <a:ext cx="1077020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92060" y="2393895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19252" y="2121437"/>
            <a:ext cx="942827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63688" y="2143234"/>
            <a:ext cx="504056" cy="5379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67744" y="2412198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829134" y="2412198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67911" y="2056893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66785" y="2395861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11791" y="1989345"/>
            <a:ext cx="829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Position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686665" y="2393893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2015717" y="2681163"/>
            <a:ext cx="2593929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17118" y="201910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67604" y="2666404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165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Substractor</a:t>
            </a:r>
            <a:endParaRPr lang="ko-KR" altLang="en-US" dirty="0"/>
          </a:p>
        </p:txBody>
      </p:sp>
      <p:pic>
        <p:nvPicPr>
          <p:cNvPr id="4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91" y="4482273"/>
            <a:ext cx="3015432" cy="18157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7" y="4362346"/>
            <a:ext cx="2880360" cy="20193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168" y="4482273"/>
            <a:ext cx="1847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61573" y="2412198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504209" y="2073909"/>
            <a:ext cx="860996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Current</a:t>
            </a:r>
          </a:p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05789" y="2109530"/>
            <a:ext cx="860996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609645" y="3021917"/>
            <a:ext cx="1077020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92060" y="2393895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19252" y="2121437"/>
            <a:ext cx="942827" cy="585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63688" y="2143234"/>
            <a:ext cx="504056" cy="537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67744" y="2412198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829134" y="2412198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67911" y="2056893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66785" y="2395861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11791" y="1989345"/>
            <a:ext cx="829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Position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686665" y="2393893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2015717" y="2681163"/>
            <a:ext cx="2593929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17118" y="201910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67604" y="2666404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415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Controller (Lead Lag Compensator)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4" y="4365104"/>
            <a:ext cx="2873544" cy="172999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76" y="4235564"/>
            <a:ext cx="2735942" cy="2070851"/>
          </a:xfrm>
          <a:prstGeom prst="rect">
            <a:avLst/>
          </a:prstGeom>
        </p:spPr>
      </p:pic>
      <p:pic>
        <p:nvPicPr>
          <p:cNvPr id="45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10" y="4874038"/>
            <a:ext cx="3034686" cy="859218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51557" y="239280"/>
            <a:ext cx="1890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System Modules</a:t>
            </a:r>
          </a:p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Explanation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624111" y="195474"/>
            <a:ext cx="313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 -&gt; 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0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61573" y="2412198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504209" y="2073909"/>
            <a:ext cx="860996" cy="585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Current</a:t>
            </a:r>
          </a:p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05789" y="2109530"/>
            <a:ext cx="860996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609645" y="3021917"/>
            <a:ext cx="1077020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92060" y="2393895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19252" y="2121437"/>
            <a:ext cx="942827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63688" y="2143234"/>
            <a:ext cx="504056" cy="537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67744" y="2412198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829134" y="2412198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67911" y="2056893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66785" y="2395861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11791" y="1989345"/>
            <a:ext cx="829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Position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686665" y="2393893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2015717" y="2681163"/>
            <a:ext cx="2593929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17118" y="201910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67604" y="2666404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432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Current Amplifier (to drive the Plant)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11" y="4070530"/>
            <a:ext cx="3749447" cy="20410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3" y="4563897"/>
            <a:ext cx="2378647" cy="11693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03" y="4287672"/>
            <a:ext cx="1714500" cy="552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984" y="4884555"/>
            <a:ext cx="942975" cy="31432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351557" y="239280"/>
            <a:ext cx="1890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System Modules</a:t>
            </a:r>
          </a:p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Explanation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4111" y="195474"/>
            <a:ext cx="345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 -&gt; Current Amp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5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61573" y="2412198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504209" y="2060848"/>
            <a:ext cx="860996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Current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05789" y="2109530"/>
            <a:ext cx="860996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609645" y="3021917"/>
            <a:ext cx="1077020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ysClr val="windowText" lastClr="00000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92060" y="2393895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19252" y="2121437"/>
            <a:ext cx="942827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63688" y="2143234"/>
            <a:ext cx="504056" cy="537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67744" y="2412198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829134" y="2412198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67911" y="2056893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66785" y="2395861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11791" y="1989345"/>
            <a:ext cx="829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Position</a:t>
            </a:r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686665" y="2393893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2015717" y="2681163"/>
            <a:ext cx="2593929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17118" y="201910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67604" y="2666404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448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Plant (Armature Controlled DC Motor)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4" y="3804096"/>
            <a:ext cx="4106631" cy="189279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74635" y="5753256"/>
            <a:ext cx="40735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 Channel </a:t>
            </a:r>
          </a:p>
          <a:p>
            <a:r>
              <a:rPr lang="en-US" altLang="ko-KR" dirty="0" smtClean="0"/>
              <a:t>Incremental </a:t>
            </a:r>
          </a:p>
          <a:p>
            <a:r>
              <a:rPr lang="en-US" altLang="ko-KR" dirty="0" smtClean="0"/>
              <a:t>Encoder</a:t>
            </a:r>
            <a:r>
              <a:rPr lang="en-US" altLang="ko-KR" dirty="0"/>
              <a:t>	</a:t>
            </a:r>
            <a:r>
              <a:rPr lang="en-US" altLang="ko-KR" dirty="0" smtClean="0"/>
              <a:t>	Motor	Gear Head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717582" y="5279024"/>
            <a:ext cx="274468" cy="474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363271" y="5084927"/>
            <a:ext cx="215900" cy="1223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3438445" y="5070082"/>
            <a:ext cx="231465" cy="1238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07" y="4303137"/>
            <a:ext cx="4229100" cy="809625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51557" y="239280"/>
            <a:ext cx="1890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System Modules</a:t>
            </a:r>
          </a:p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Explanation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24111" y="195474"/>
            <a:ext cx="2622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 -&gt; Plant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3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61573" y="2412198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504209" y="2060848"/>
            <a:ext cx="860996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Current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905789" y="2109530"/>
            <a:ext cx="860996" cy="572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609645" y="3021917"/>
            <a:ext cx="1077020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92060" y="2393895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19252" y="2121437"/>
            <a:ext cx="942827" cy="5854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63688" y="2143234"/>
            <a:ext cx="504056" cy="5379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67744" y="2412198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829134" y="2412198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67911" y="2056893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66785" y="2395861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511791" y="1989345"/>
            <a:ext cx="829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Position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686665" y="2393893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2015717" y="2681163"/>
            <a:ext cx="2593929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417118" y="2019102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67604" y="2666404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1455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Feedback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67604" y="3963052"/>
            <a:ext cx="4967988" cy="223644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6426054" y="2523638"/>
            <a:ext cx="1067683" cy="2993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2091523" y="3035736"/>
            <a:ext cx="939867" cy="1689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019252" y="4509120"/>
            <a:ext cx="544636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51557" y="239280"/>
            <a:ext cx="1890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System Modules</a:t>
            </a:r>
          </a:p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Explanation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24111" y="195474"/>
            <a:ext cx="316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 -&gt; Feedback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7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36919" y="2924944"/>
            <a:ext cx="5618954" cy="1005403"/>
            <a:chOff x="3923928" y="2987854"/>
            <a:chExt cx="5618954" cy="1005403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5498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Plant Analysis</a:t>
              </a:r>
            </a:p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(Time Domain and Frequency Domain)</a:t>
              </a:r>
              <a:endParaRPr lang="en-US" altLang="ko-KR" sz="24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333</Words>
  <Application>Microsoft Office PowerPoint</Application>
  <PresentationFormat>On-screen Show (4:3)</PresentationFormat>
  <Paragraphs>156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맑은 고딕</vt:lpstr>
      <vt:lpstr>Wingdings</vt:lpstr>
      <vt:lpstr>Arial</vt:lpstr>
      <vt:lpstr>굴림</vt:lpstr>
      <vt:lpstr>-윤고딕330</vt:lpstr>
      <vt:lpstr>Segoe UI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DONGGUK UNIV.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DONGGUK</dc:creator>
  <cp:lastModifiedBy>Human Robotics</cp:lastModifiedBy>
  <cp:revision>207</cp:revision>
  <dcterms:created xsi:type="dcterms:W3CDTF">2013-06-10T02:52:58Z</dcterms:created>
  <dcterms:modified xsi:type="dcterms:W3CDTF">2015-06-29T01:36:59Z</dcterms:modified>
</cp:coreProperties>
</file>